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304" r:id="rId51"/>
    <p:sldId id="297" r:id="rId52"/>
    <p:sldId id="302" r:id="rId53"/>
    <p:sldId id="303" r:id="rId54"/>
    <p:sldId id="329" r:id="rId55"/>
    <p:sldId id="289" r:id="rId56"/>
    <p:sldId id="307" r:id="rId57"/>
    <p:sldId id="256" r:id="rId58"/>
    <p:sldId id="314" r:id="rId59"/>
    <p:sldId id="315" r:id="rId60"/>
    <p:sldId id="316" r:id="rId61"/>
    <p:sldId id="52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78371"/>
  </p:normalViewPr>
  <p:slideViewPr>
    <p:cSldViewPr snapToGrid="0" snapToObjects="1">
      <p:cViewPr varScale="1">
        <p:scale>
          <a:sx n="95" d="100"/>
          <a:sy n="95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Floc Roll-up and its Implications for the Spacing of Inclined Settlers Matthew W. Hurst, Michael J. Adelman, Monroe L. Weber-Shirk, Tanya S. Cabrito, Cosme Somogyi, and Leonard W. Lion. Journal of Environmental Engineering, submitted (2012)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8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499D3B-F392-4872-A3D5-D521E1EEF78F}" type="slidenum">
              <a:rPr lang="en-US">
                <a:latin typeface="Arial" pitchFamily="34" charset="0"/>
              </a:rPr>
              <a:pPr/>
              <a:t>61</a:t>
            </a:fld>
            <a:endParaRPr lang="en-US">
              <a:latin typeface="Arial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HN" dirty="0" err="1"/>
              <a:t>Why</a:t>
            </a:r>
            <a:r>
              <a:rPr lang="es-HN" dirty="0"/>
              <a:t> </a:t>
            </a:r>
            <a:r>
              <a:rPr lang="es-HN" dirty="0" err="1"/>
              <a:t>does</a:t>
            </a:r>
            <a:r>
              <a:rPr lang="es-HN" dirty="0"/>
              <a:t> </a:t>
            </a:r>
            <a:r>
              <a:rPr lang="es-HN" dirty="0" err="1"/>
              <a:t>the</a:t>
            </a:r>
            <a:r>
              <a:rPr lang="es-HN" dirty="0"/>
              <a:t> </a:t>
            </a:r>
            <a:r>
              <a:rPr lang="es-HN" dirty="0" err="1"/>
              <a:t>plug</a:t>
            </a:r>
            <a:r>
              <a:rPr lang="es-HN" baseline="0" dirty="0"/>
              <a:t> </a:t>
            </a:r>
            <a:r>
              <a:rPr lang="es-HN" baseline="0" dirty="0" err="1"/>
              <a:t>have</a:t>
            </a:r>
            <a:r>
              <a:rPr lang="es-HN" baseline="0" dirty="0"/>
              <a:t> a vertical </a:t>
            </a:r>
            <a:r>
              <a:rPr lang="es-HN" baseline="0" dirty="0" err="1"/>
              <a:t>tube</a:t>
            </a:r>
            <a:r>
              <a:rPr lang="es-HN" baseline="0" dirty="0"/>
              <a:t>? </a:t>
            </a:r>
            <a:r>
              <a:rPr lang="es-HN" baseline="0" dirty="0" err="1"/>
              <a:t>Serves</a:t>
            </a:r>
            <a:r>
              <a:rPr lang="es-HN" baseline="0" dirty="0"/>
              <a:t> as a </a:t>
            </a:r>
            <a:r>
              <a:rPr lang="es-HN" baseline="0" dirty="0" err="1"/>
              <a:t>handle</a:t>
            </a:r>
            <a:r>
              <a:rPr lang="es-HN" baseline="0" dirty="0"/>
              <a:t> and </a:t>
            </a:r>
            <a:r>
              <a:rPr lang="es-HN" baseline="0" dirty="0" err="1"/>
              <a:t>an</a:t>
            </a:r>
            <a:r>
              <a:rPr lang="es-HN" baseline="0" dirty="0"/>
              <a:t> air </a:t>
            </a:r>
            <a:r>
              <a:rPr lang="es-HN" baseline="0" dirty="0" err="1"/>
              <a:t>vent</a:t>
            </a:r>
            <a:r>
              <a:rPr lang="es-HN" baseline="0" dirty="0"/>
              <a:t>.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227370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4.png"/><Relationship Id="rId4" Type="http://schemas.openxmlformats.org/officeDocument/2006/relationships/image" Target="../media/image41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4.png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s://confluence.cornell.edu/download/attachments/77267239/Floc+Roll-up.pdf?version=1&amp;modificationDate=1348753684000" TargetMode="Externa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6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1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5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9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0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70" y="1830771"/>
            <a:ext cx="0" cy="437712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71415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5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2912" y="971552"/>
            <a:ext cx="11226" cy="5236339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4729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6" name="Equation" r:id="rId5" imgW="2705040" imgH="901440" progId="Equation.DSMT4">
                  <p:embed/>
                </p:oleObj>
              </mc:Choice>
              <mc:Fallback>
                <p:oleObj name="Equation" r:id="rId5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390152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7" name="Equation" r:id="rId7" imgW="3276360" imgH="1091880" progId="Equation.DSMT4">
                  <p:embed/>
                </p:oleObj>
              </mc:Choice>
              <mc:Fallback>
                <p:oleObj name="Equation" r:id="rId7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29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floc_blanket_experiment.png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diffuser_jet_reverser.png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/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</m:oMath>
                </a14:m>
                <a:r>
                  <a:rPr lang="en-US" sz="1600" dirty="0"/>
                  <a:t> is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𝑒𝑡𝑡𝑙𝑒</m:t>
                        </m:r>
                      </m:sub>
                    </m:sSub>
                  </m:oMath>
                </a14:m>
                <a:r>
                  <a:rPr lang="en-US" sz="1600" dirty="0"/>
                  <a:t>, then some flocs that we expected to capture will slide out the top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blipFill>
                <a:blip r:embed="rId4"/>
                <a:stretch>
                  <a:fillRect l="-462" t="-2128" r="-46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2041881" y="6145939"/>
            <a:ext cx="569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5"/>
              </a:rPr>
              <a:t>Cabrito</a:t>
            </a:r>
            <a:r>
              <a:rPr lang="en-US" sz="1400" dirty="0">
                <a:hlinkClick r:id="rId5"/>
              </a:rPr>
              <a:t>, </a:t>
            </a:r>
            <a:r>
              <a:rPr lang="en-US" sz="1400" dirty="0" err="1">
                <a:hlinkClick r:id="rId5"/>
              </a:rPr>
              <a:t>Cosme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Somogyi</a:t>
            </a:r>
            <a:r>
              <a:rPr lang="en-US" sz="1400" dirty="0">
                <a:hlinkClick r:id="rId5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8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vslide_vsettle.png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/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𝑙𝑖𝑑𝑒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/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𝑆𝑒𝑡𝑡𝑙𝑒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/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𝑆𝑒𝑡𝑡𝑙𝑒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blipFill>
                <a:blip r:embed="rId8"/>
                <a:stretch>
                  <a:fillRect l="-157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021013" y="1955801"/>
            <a:ext cx="6303962" cy="414972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4270376" y="2217739"/>
            <a:ext cx="4106863" cy="3622675"/>
          </a:xfrm>
          <a:prstGeom prst="rect">
            <a:avLst/>
          </a:prstGeom>
          <a:solidFill>
            <a:schemeClr val="accent3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78313" y="1955800"/>
            <a:ext cx="4094162" cy="2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2" name="Rectangle 48"/>
          <p:cNvSpPr/>
          <p:nvPr/>
        </p:nvSpPr>
        <p:spPr>
          <a:xfrm>
            <a:off x="3227389" y="1919289"/>
            <a:ext cx="833437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3" name="Rectangle 48"/>
          <p:cNvSpPr/>
          <p:nvPr/>
        </p:nvSpPr>
        <p:spPr>
          <a:xfrm>
            <a:off x="8639176" y="1855789"/>
            <a:ext cx="500063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" name="Rectangle 45"/>
          <p:cNvSpPr>
            <a:spLocks noChangeArrowheads="1"/>
          </p:cNvSpPr>
          <p:nvPr/>
        </p:nvSpPr>
        <p:spPr bwMode="auto">
          <a:xfrm>
            <a:off x="3205164" y="3330576"/>
            <a:ext cx="5926137" cy="2506663"/>
          </a:xfrm>
          <a:prstGeom prst="rect">
            <a:avLst/>
          </a:prstGeom>
          <a:solidFill>
            <a:schemeClr val="accent3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35848" name="Rectangle 55"/>
          <p:cNvSpPr>
            <a:spLocks noChangeArrowheads="1"/>
          </p:cNvSpPr>
          <p:nvPr/>
        </p:nvSpPr>
        <p:spPr bwMode="auto">
          <a:xfrm>
            <a:off x="3344009" y="3071053"/>
            <a:ext cx="597876" cy="369332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35849" name="Rectangle 56"/>
          <p:cNvSpPr>
            <a:spLocks noChangeArrowheads="1"/>
          </p:cNvSpPr>
          <p:nvPr/>
        </p:nvSpPr>
        <p:spPr bwMode="auto">
          <a:xfrm>
            <a:off x="2609851" y="5539859"/>
            <a:ext cx="638175" cy="369332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67" name="Group 66"/>
          <p:cNvGrpSpPr/>
          <p:nvPr/>
        </p:nvGrpSpPr>
        <p:grpSpPr>
          <a:xfrm>
            <a:off x="2390403" y="2544251"/>
            <a:ext cx="6745288" cy="3348276"/>
            <a:chOff x="873125" y="2548215"/>
            <a:chExt cx="6745288" cy="3348276"/>
          </a:xfrm>
        </p:grpSpPr>
        <p:sp>
          <p:nvSpPr>
            <p:cNvPr id="35895" name="Rectangle 67"/>
            <p:cNvSpPr>
              <a:spLocks noChangeArrowheads="1"/>
            </p:cNvSpPr>
            <p:nvPr/>
          </p:nvSpPr>
          <p:spPr bwMode="auto">
            <a:xfrm>
              <a:off x="2746375" y="2548215"/>
              <a:ext cx="4110038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6" name="Rectangle 68"/>
            <p:cNvSpPr>
              <a:spLocks noChangeArrowheads="1"/>
            </p:cNvSpPr>
            <p:nvPr/>
          </p:nvSpPr>
          <p:spPr bwMode="auto">
            <a:xfrm>
              <a:off x="1671638" y="4404003"/>
              <a:ext cx="5946775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8" name="Rectangle 74"/>
            <p:cNvSpPr>
              <a:spLocks noChangeArrowheads="1"/>
            </p:cNvSpPr>
            <p:nvPr/>
          </p:nvSpPr>
          <p:spPr bwMode="auto">
            <a:xfrm>
              <a:off x="873125" y="5527159"/>
              <a:ext cx="90805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8200" y="2695576"/>
            <a:ext cx="3678238" cy="1350963"/>
            <a:chOff x="1487" y="1205"/>
            <a:chExt cx="3360" cy="1234"/>
          </a:xfrm>
        </p:grpSpPr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 rot="-1800000" flipH="1" flipV="1">
              <a:off x="484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 rot="-1800000" flipH="1" flipV="1">
              <a:off x="47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 rot="-1800000" flipH="1" flipV="1">
              <a:off x="46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 rot="-1800000" flipH="1" flipV="1">
              <a:off x="44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 rot="-1800000" flipH="1" flipV="1">
              <a:off x="43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 rot="-1800000" flipH="1" flipV="1">
              <a:off x="426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 rot="-1800000" flipH="1" flipV="1">
              <a:off x="415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2" name="Line 19"/>
            <p:cNvSpPr>
              <a:spLocks noChangeShapeType="1"/>
            </p:cNvSpPr>
            <p:nvPr/>
          </p:nvSpPr>
          <p:spPr bwMode="auto">
            <a:xfrm rot="-1800000" flipH="1" flipV="1">
              <a:off x="403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3" name="Line 20"/>
            <p:cNvSpPr>
              <a:spLocks noChangeShapeType="1"/>
            </p:cNvSpPr>
            <p:nvPr/>
          </p:nvSpPr>
          <p:spPr bwMode="auto">
            <a:xfrm rot="-1800000" flipH="1" flipV="1">
              <a:off x="39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4" name="Line 21"/>
            <p:cNvSpPr>
              <a:spLocks noChangeShapeType="1"/>
            </p:cNvSpPr>
            <p:nvPr/>
          </p:nvSpPr>
          <p:spPr bwMode="auto">
            <a:xfrm rot="-1800000" flipH="1" flipV="1">
              <a:off x="3804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5" name="Line 22"/>
            <p:cNvSpPr>
              <a:spLocks noChangeShapeType="1"/>
            </p:cNvSpPr>
            <p:nvPr/>
          </p:nvSpPr>
          <p:spPr bwMode="auto">
            <a:xfrm rot="-1800000" flipH="1" flipV="1">
              <a:off x="368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6" name="Line 23"/>
            <p:cNvSpPr>
              <a:spLocks noChangeShapeType="1"/>
            </p:cNvSpPr>
            <p:nvPr/>
          </p:nvSpPr>
          <p:spPr bwMode="auto">
            <a:xfrm rot="-1800000" flipH="1" flipV="1">
              <a:off x="357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7" name="Line 24"/>
            <p:cNvSpPr>
              <a:spLocks noChangeShapeType="1"/>
            </p:cNvSpPr>
            <p:nvPr/>
          </p:nvSpPr>
          <p:spPr bwMode="auto">
            <a:xfrm rot="-1800000" flipH="1" flipV="1">
              <a:off x="345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8" name="Line 25"/>
            <p:cNvSpPr>
              <a:spLocks noChangeShapeType="1"/>
            </p:cNvSpPr>
            <p:nvPr/>
          </p:nvSpPr>
          <p:spPr bwMode="auto">
            <a:xfrm rot="-1800000" flipH="1" flipV="1">
              <a:off x="334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9" name="Line 26"/>
            <p:cNvSpPr>
              <a:spLocks noChangeShapeType="1"/>
            </p:cNvSpPr>
            <p:nvPr/>
          </p:nvSpPr>
          <p:spPr bwMode="auto">
            <a:xfrm rot="-1800000" flipH="1" flipV="1">
              <a:off x="322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0" name="Line 27"/>
            <p:cNvSpPr>
              <a:spLocks noChangeShapeType="1"/>
            </p:cNvSpPr>
            <p:nvPr/>
          </p:nvSpPr>
          <p:spPr bwMode="auto">
            <a:xfrm rot="-1800000" flipH="1" flipV="1">
              <a:off x="310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1" name="Line 28"/>
            <p:cNvSpPr>
              <a:spLocks noChangeShapeType="1"/>
            </p:cNvSpPr>
            <p:nvPr/>
          </p:nvSpPr>
          <p:spPr bwMode="auto">
            <a:xfrm rot="-1800000" flipH="1" flipV="1">
              <a:off x="299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2" name="Line 29"/>
            <p:cNvSpPr>
              <a:spLocks noChangeShapeType="1"/>
            </p:cNvSpPr>
            <p:nvPr/>
          </p:nvSpPr>
          <p:spPr bwMode="auto">
            <a:xfrm rot="-1800000" flipH="1" flipV="1">
              <a:off x="287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3" name="Line 30"/>
            <p:cNvSpPr>
              <a:spLocks noChangeShapeType="1"/>
            </p:cNvSpPr>
            <p:nvPr/>
          </p:nvSpPr>
          <p:spPr bwMode="auto">
            <a:xfrm rot="-1800000" flipH="1" flipV="1">
              <a:off x="276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4" name="Line 31"/>
            <p:cNvSpPr>
              <a:spLocks noChangeShapeType="1"/>
            </p:cNvSpPr>
            <p:nvPr/>
          </p:nvSpPr>
          <p:spPr bwMode="auto">
            <a:xfrm rot="-1800000" flipH="1" flipV="1">
              <a:off x="264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5" name="Line 32"/>
            <p:cNvSpPr>
              <a:spLocks noChangeShapeType="1"/>
            </p:cNvSpPr>
            <p:nvPr/>
          </p:nvSpPr>
          <p:spPr bwMode="auto">
            <a:xfrm rot="-1800000" flipH="1" flipV="1">
              <a:off x="25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6" name="Line 33"/>
            <p:cNvSpPr>
              <a:spLocks noChangeShapeType="1"/>
            </p:cNvSpPr>
            <p:nvPr/>
          </p:nvSpPr>
          <p:spPr bwMode="auto">
            <a:xfrm rot="-1800000" flipH="1" flipV="1">
              <a:off x="24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7" name="Line 34"/>
            <p:cNvSpPr>
              <a:spLocks noChangeShapeType="1"/>
            </p:cNvSpPr>
            <p:nvPr/>
          </p:nvSpPr>
          <p:spPr bwMode="auto">
            <a:xfrm rot="-1800000" flipH="1" flipV="1">
              <a:off x="22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8" name="Line 35"/>
            <p:cNvSpPr>
              <a:spLocks noChangeShapeType="1"/>
            </p:cNvSpPr>
            <p:nvPr/>
          </p:nvSpPr>
          <p:spPr bwMode="auto">
            <a:xfrm rot="-1800000" flipH="1" flipV="1">
              <a:off x="21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9" name="Line 36"/>
            <p:cNvSpPr>
              <a:spLocks noChangeShapeType="1"/>
            </p:cNvSpPr>
            <p:nvPr/>
          </p:nvSpPr>
          <p:spPr bwMode="auto">
            <a:xfrm rot="-1800000" flipH="1" flipV="1">
              <a:off x="206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0" name="Line 37"/>
            <p:cNvSpPr>
              <a:spLocks noChangeShapeType="1"/>
            </p:cNvSpPr>
            <p:nvPr/>
          </p:nvSpPr>
          <p:spPr bwMode="auto">
            <a:xfrm rot="-1800000" flipH="1" flipV="1">
              <a:off x="195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 rot="-1800000" flipH="1" flipV="1">
              <a:off x="183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 rot="-1800000" flipH="1" flipV="1">
              <a:off x="17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rot="-1800000" flipH="1" flipV="1">
              <a:off x="160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4" name="Line 41"/>
            <p:cNvSpPr>
              <a:spLocks noChangeShapeType="1"/>
            </p:cNvSpPr>
            <p:nvPr/>
          </p:nvSpPr>
          <p:spPr bwMode="auto">
            <a:xfrm rot="-1800000" flipH="1" flipV="1">
              <a:off x="148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5852" name="Rectangle 43"/>
          <p:cNvSpPr>
            <a:spLocks noChangeArrowheads="1"/>
          </p:cNvSpPr>
          <p:nvPr/>
        </p:nvSpPr>
        <p:spPr bwMode="auto">
          <a:xfrm>
            <a:off x="3218718" y="2453759"/>
            <a:ext cx="184731" cy="369332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3" name="Rectangle 44"/>
          <p:cNvSpPr>
            <a:spLocks noChangeArrowheads="1"/>
          </p:cNvSpPr>
          <p:nvPr/>
        </p:nvSpPr>
        <p:spPr bwMode="auto">
          <a:xfrm>
            <a:off x="8640763" y="2495034"/>
            <a:ext cx="512762" cy="369332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2" name="AutoShape 60"/>
          <p:cNvSpPr>
            <a:spLocks/>
          </p:cNvSpPr>
          <p:nvPr/>
        </p:nvSpPr>
        <p:spPr bwMode="auto">
          <a:xfrm>
            <a:off x="8845550" y="1514951"/>
            <a:ext cx="88900" cy="380048"/>
          </a:xfrm>
          <a:prstGeom prst="rightBracket">
            <a:avLst>
              <a:gd name="adj" fmla="val 25000"/>
            </a:avLst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35855" name="Rectangle 61"/>
          <p:cNvSpPr>
            <a:spLocks noChangeArrowheads="1"/>
          </p:cNvSpPr>
          <p:nvPr/>
        </p:nvSpPr>
        <p:spPr bwMode="auto">
          <a:xfrm>
            <a:off x="3276600" y="2882384"/>
            <a:ext cx="742950" cy="369332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4" name="Rectangle 62"/>
          <p:cNvSpPr>
            <a:spLocks noGrp="1" noChangeArrowheads="1"/>
          </p:cNvSpPr>
          <p:nvPr>
            <p:ph type="title"/>
          </p:nvPr>
        </p:nvSpPr>
        <p:spPr>
          <a:xfrm>
            <a:off x="2209800" y="296008"/>
            <a:ext cx="7772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/>
              <a:t>How can you drain and then refill a sedimentation tank?</a:t>
            </a:r>
          </a:p>
        </p:txBody>
      </p:sp>
      <p:sp>
        <p:nvSpPr>
          <p:cNvPr id="571455" name="AutoShape 63"/>
          <p:cNvSpPr>
            <a:spLocks noChangeArrowheads="1"/>
          </p:cNvSpPr>
          <p:nvPr/>
        </p:nvSpPr>
        <p:spPr bwMode="auto">
          <a:xfrm rot="5400000">
            <a:off x="2512121" y="5492235"/>
            <a:ext cx="224035" cy="369332"/>
          </a:xfrm>
          <a:prstGeom prst="homePlate">
            <a:avLst>
              <a:gd name="adj" fmla="val 36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8" name="Line 64"/>
          <p:cNvSpPr>
            <a:spLocks noChangeShapeType="1"/>
          </p:cNvSpPr>
          <p:nvPr/>
        </p:nvSpPr>
        <p:spPr bwMode="auto">
          <a:xfrm flipH="1">
            <a:off x="2200276" y="5619750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9" name="Line 65"/>
          <p:cNvSpPr>
            <a:spLocks noChangeShapeType="1"/>
          </p:cNvSpPr>
          <p:nvPr/>
        </p:nvSpPr>
        <p:spPr bwMode="auto">
          <a:xfrm flipH="1">
            <a:off x="2200276" y="5819775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" name="Group 63"/>
          <p:cNvGrpSpPr/>
          <p:nvPr/>
        </p:nvGrpSpPr>
        <p:grpSpPr>
          <a:xfrm>
            <a:off x="1937230" y="1524000"/>
            <a:ext cx="708074" cy="1295400"/>
            <a:chOff x="512064" y="1676400"/>
            <a:chExt cx="274320" cy="1295400"/>
          </a:xfrm>
          <a:solidFill>
            <a:srgbClr val="FFFF00"/>
          </a:solidFill>
        </p:grpSpPr>
        <p:sp>
          <p:nvSpPr>
            <p:cNvPr id="61" name="Can 60"/>
            <p:cNvSpPr/>
            <p:nvPr/>
          </p:nvSpPr>
          <p:spPr>
            <a:xfrm>
              <a:off x="533400" y="2590800"/>
              <a:ext cx="228600" cy="3810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Can 62"/>
            <p:cNvSpPr/>
            <p:nvPr/>
          </p:nvSpPr>
          <p:spPr>
            <a:xfrm>
              <a:off x="609600" y="1676400"/>
              <a:ext cx="76200" cy="9144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512064" y="2514600"/>
              <a:ext cx="274320" cy="152400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/>
          <p:nvPr/>
        </p:nvGrpSpPr>
        <p:grpSpPr>
          <a:xfrm>
            <a:off x="3273669" y="3121152"/>
            <a:ext cx="729762" cy="384048"/>
            <a:chOff x="448056" y="3121152"/>
            <a:chExt cx="283464" cy="384048"/>
          </a:xfrm>
          <a:solidFill>
            <a:srgbClr val="00B050"/>
          </a:solidFill>
        </p:grpSpPr>
        <p:sp>
          <p:nvSpPr>
            <p:cNvPr id="66" name="Can 65"/>
            <p:cNvSpPr/>
            <p:nvPr/>
          </p:nvSpPr>
          <p:spPr>
            <a:xfrm>
              <a:off x="493776" y="3200400"/>
              <a:ext cx="201168" cy="3048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48056" y="3121152"/>
              <a:ext cx="283464" cy="1554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8382000" y="2362200"/>
            <a:ext cx="255588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Freeform 68"/>
          <p:cNvSpPr/>
          <p:nvPr/>
        </p:nvSpPr>
        <p:spPr bwMode="auto">
          <a:xfrm>
            <a:off x="7511562" y="2417884"/>
            <a:ext cx="861646" cy="3421672"/>
          </a:xfrm>
          <a:custGeom>
            <a:avLst/>
            <a:gdLst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445726 w 2491153"/>
              <a:gd name="connsiteY0" fmla="*/ 0 h 3405554"/>
              <a:gd name="connsiteX1" fmla="*/ 678472 w 2491153"/>
              <a:gd name="connsiteY1" fmla="*/ 1195754 h 3405554"/>
              <a:gd name="connsiteX2" fmla="*/ 256442 w 2491153"/>
              <a:gd name="connsiteY2" fmla="*/ 2936631 h 3405554"/>
              <a:gd name="connsiteX3" fmla="*/ 370742 w 2491153"/>
              <a:gd name="connsiteY3" fmla="*/ 2927839 h 3405554"/>
              <a:gd name="connsiteX4" fmla="*/ 2480895 w 2491153"/>
              <a:gd name="connsiteY4" fmla="*/ 70339 h 3405554"/>
              <a:gd name="connsiteX5" fmla="*/ 2445726 w 2491153"/>
              <a:gd name="connsiteY5" fmla="*/ 0 h 340555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37995 w 2183422"/>
              <a:gd name="connsiteY0" fmla="*/ 336625 h 3276187"/>
              <a:gd name="connsiteX1" fmla="*/ 1355480 w 2183422"/>
              <a:gd name="connsiteY1" fmla="*/ 637442 h 3276187"/>
              <a:gd name="connsiteX2" fmla="*/ 63011 w 2183422"/>
              <a:gd name="connsiteY2" fmla="*/ 3264464 h 3276187"/>
              <a:gd name="connsiteX3" fmla="*/ 2173164 w 2183422"/>
              <a:gd name="connsiteY3" fmla="*/ 406964 h 3276187"/>
              <a:gd name="connsiteX4" fmla="*/ 2137995 w 2183422"/>
              <a:gd name="connsiteY4" fmla="*/ 336625 h 3276187"/>
              <a:gd name="connsiteX0" fmla="*/ 2137995 w 2183422"/>
              <a:gd name="connsiteY0" fmla="*/ 0 h 2939562"/>
              <a:gd name="connsiteX1" fmla="*/ 1355480 w 2183422"/>
              <a:gd name="connsiteY1" fmla="*/ 300817 h 2939562"/>
              <a:gd name="connsiteX2" fmla="*/ 63011 w 2183422"/>
              <a:gd name="connsiteY2" fmla="*/ 2927839 h 2939562"/>
              <a:gd name="connsiteX3" fmla="*/ 2173164 w 2183422"/>
              <a:gd name="connsiteY3" fmla="*/ 70339 h 2939562"/>
              <a:gd name="connsiteX4" fmla="*/ 2137995 w 2183422"/>
              <a:gd name="connsiteY4" fmla="*/ 0 h 2939562"/>
              <a:gd name="connsiteX0" fmla="*/ 1373065 w 1418492"/>
              <a:gd name="connsiteY0" fmla="*/ 408021 h 726831"/>
              <a:gd name="connsiteX1" fmla="*/ 590550 w 1418492"/>
              <a:gd name="connsiteY1" fmla="*/ 708838 h 726831"/>
              <a:gd name="connsiteX2" fmla="*/ 713643 w 1418492"/>
              <a:gd name="connsiteY2" fmla="*/ 715108 h 726831"/>
              <a:gd name="connsiteX3" fmla="*/ 1408234 w 1418492"/>
              <a:gd name="connsiteY3" fmla="*/ 478360 h 726831"/>
              <a:gd name="connsiteX4" fmla="*/ 1373065 w 1418492"/>
              <a:gd name="connsiteY4" fmla="*/ 408021 h 726831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782515 w 827942"/>
              <a:gd name="connsiteY0" fmla="*/ 0 h 318810"/>
              <a:gd name="connsiteX1" fmla="*/ 0 w 827942"/>
              <a:gd name="connsiteY1" fmla="*/ 300817 h 318810"/>
              <a:gd name="connsiteX2" fmla="*/ 123093 w 827942"/>
              <a:gd name="connsiteY2" fmla="*/ 307087 h 318810"/>
              <a:gd name="connsiteX3" fmla="*/ 817684 w 827942"/>
              <a:gd name="connsiteY3" fmla="*/ 70339 h 318810"/>
              <a:gd name="connsiteX4" fmla="*/ 782515 w 827942"/>
              <a:gd name="connsiteY4" fmla="*/ 0 h 318810"/>
              <a:gd name="connsiteX0" fmla="*/ 835269 w 880696"/>
              <a:gd name="connsiteY0" fmla="*/ 0 h 326341"/>
              <a:gd name="connsiteX1" fmla="*/ 0 w 880696"/>
              <a:gd name="connsiteY1" fmla="*/ 308348 h 326341"/>
              <a:gd name="connsiteX2" fmla="*/ 123093 w 880696"/>
              <a:gd name="connsiteY2" fmla="*/ 314618 h 326341"/>
              <a:gd name="connsiteX3" fmla="*/ 817684 w 880696"/>
              <a:gd name="connsiteY3" fmla="*/ 77870 h 326341"/>
              <a:gd name="connsiteX4" fmla="*/ 835269 w 880696"/>
              <a:gd name="connsiteY4" fmla="*/ 0 h 326341"/>
              <a:gd name="connsiteX0" fmla="*/ 835269 w 835269"/>
              <a:gd name="connsiteY0" fmla="*/ 0 h 326341"/>
              <a:gd name="connsiteX1" fmla="*/ 0 w 835269"/>
              <a:gd name="connsiteY1" fmla="*/ 308348 h 326341"/>
              <a:gd name="connsiteX2" fmla="*/ 123093 w 835269"/>
              <a:gd name="connsiteY2" fmla="*/ 314618 h 326341"/>
              <a:gd name="connsiteX3" fmla="*/ 817684 w 835269"/>
              <a:gd name="connsiteY3" fmla="*/ 77870 h 326341"/>
              <a:gd name="connsiteX4" fmla="*/ 835269 w 835269"/>
              <a:gd name="connsiteY4" fmla="*/ 0 h 326341"/>
              <a:gd name="connsiteX0" fmla="*/ 965688 w 965688"/>
              <a:gd name="connsiteY0" fmla="*/ 0 h 1364139"/>
              <a:gd name="connsiteX1" fmla="*/ 130419 w 965688"/>
              <a:gd name="connsiteY1" fmla="*/ 308348 h 1364139"/>
              <a:gd name="connsiteX2" fmla="*/ 807427 w 965688"/>
              <a:gd name="connsiteY2" fmla="*/ 1363094 h 1364139"/>
              <a:gd name="connsiteX3" fmla="*/ 253512 w 965688"/>
              <a:gd name="connsiteY3" fmla="*/ 314618 h 1364139"/>
              <a:gd name="connsiteX4" fmla="*/ 948103 w 965688"/>
              <a:gd name="connsiteY4" fmla="*/ 77870 h 1364139"/>
              <a:gd name="connsiteX5" fmla="*/ 965688 w 965688"/>
              <a:gd name="connsiteY5" fmla="*/ 0 h 1364139"/>
              <a:gd name="connsiteX0" fmla="*/ 965688 w 965688"/>
              <a:gd name="connsiteY0" fmla="*/ 0 h 1485123"/>
              <a:gd name="connsiteX1" fmla="*/ 130419 w 965688"/>
              <a:gd name="connsiteY1" fmla="*/ 308348 h 1485123"/>
              <a:gd name="connsiteX2" fmla="*/ 807427 w 965688"/>
              <a:gd name="connsiteY2" fmla="*/ 1363094 h 1485123"/>
              <a:gd name="connsiteX3" fmla="*/ 860181 w 965688"/>
              <a:gd name="connsiteY3" fmla="*/ 1310377 h 1485123"/>
              <a:gd name="connsiteX4" fmla="*/ 253512 w 965688"/>
              <a:gd name="connsiteY4" fmla="*/ 314618 h 1485123"/>
              <a:gd name="connsiteX5" fmla="*/ 948103 w 965688"/>
              <a:gd name="connsiteY5" fmla="*/ 77870 h 1485123"/>
              <a:gd name="connsiteX6" fmla="*/ 965688 w 965688"/>
              <a:gd name="connsiteY6" fmla="*/ 0 h 1485123"/>
              <a:gd name="connsiteX0" fmla="*/ 965688 w 974481"/>
              <a:gd name="connsiteY0" fmla="*/ 0 h 2938308"/>
              <a:gd name="connsiteX1" fmla="*/ 130419 w 974481"/>
              <a:gd name="connsiteY1" fmla="*/ 308348 h 2938308"/>
              <a:gd name="connsiteX2" fmla="*/ 807427 w 974481"/>
              <a:gd name="connsiteY2" fmla="*/ 1363094 h 2938308"/>
              <a:gd name="connsiteX3" fmla="*/ 939312 w 974481"/>
              <a:gd name="connsiteY3" fmla="*/ 2929522 h 2938308"/>
              <a:gd name="connsiteX4" fmla="*/ 860181 w 974481"/>
              <a:gd name="connsiteY4" fmla="*/ 1310377 h 2938308"/>
              <a:gd name="connsiteX5" fmla="*/ 253512 w 974481"/>
              <a:gd name="connsiteY5" fmla="*/ 314618 h 2938308"/>
              <a:gd name="connsiteX6" fmla="*/ 948103 w 974481"/>
              <a:gd name="connsiteY6" fmla="*/ 77870 h 2938308"/>
              <a:gd name="connsiteX7" fmla="*/ 965688 w 974481"/>
              <a:gd name="connsiteY7" fmla="*/ 0 h 2938308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835269 w 936381"/>
              <a:gd name="connsiteY0" fmla="*/ 0 h 3191849"/>
              <a:gd name="connsiteX1" fmla="*/ 0 w 936381"/>
              <a:gd name="connsiteY1" fmla="*/ 308348 h 3191849"/>
              <a:gd name="connsiteX2" fmla="*/ 677008 w 936381"/>
              <a:gd name="connsiteY2" fmla="*/ 1363094 h 3191849"/>
              <a:gd name="connsiteX3" fmla="*/ 808893 w 936381"/>
              <a:gd name="connsiteY3" fmla="*/ 2929522 h 3191849"/>
              <a:gd name="connsiteX4" fmla="*/ 923193 w 936381"/>
              <a:gd name="connsiteY4" fmla="*/ 2921992 h 3191849"/>
              <a:gd name="connsiteX5" fmla="*/ 729762 w 936381"/>
              <a:gd name="connsiteY5" fmla="*/ 1310377 h 3191849"/>
              <a:gd name="connsiteX6" fmla="*/ 79132 w 936381"/>
              <a:gd name="connsiteY6" fmla="*/ 314618 h 3191849"/>
              <a:gd name="connsiteX7" fmla="*/ 817684 w 936381"/>
              <a:gd name="connsiteY7" fmla="*/ 77870 h 3191849"/>
              <a:gd name="connsiteX8" fmla="*/ 835269 w 936381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105509 w 962758"/>
              <a:gd name="connsiteY6" fmla="*/ 314618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21728"/>
              <a:gd name="connsiteY0" fmla="*/ 0 h 2938308"/>
              <a:gd name="connsiteX1" fmla="*/ 0 w 921728"/>
              <a:gd name="connsiteY1" fmla="*/ 308348 h 2938308"/>
              <a:gd name="connsiteX2" fmla="*/ 703385 w 921728"/>
              <a:gd name="connsiteY2" fmla="*/ 1363094 h 2938308"/>
              <a:gd name="connsiteX3" fmla="*/ 835270 w 921728"/>
              <a:gd name="connsiteY3" fmla="*/ 2929522 h 2938308"/>
              <a:gd name="connsiteX4" fmla="*/ 905608 w 921728"/>
              <a:gd name="connsiteY4" fmla="*/ 2921992 h 2938308"/>
              <a:gd name="connsiteX5" fmla="*/ 729762 w 921728"/>
              <a:gd name="connsiteY5" fmla="*/ 1325440 h 2938308"/>
              <a:gd name="connsiteX6" fmla="*/ 96717 w 921728"/>
              <a:gd name="connsiteY6" fmla="*/ 329680 h 2938308"/>
              <a:gd name="connsiteX7" fmla="*/ 844061 w 921728"/>
              <a:gd name="connsiteY7" fmla="*/ 77870 h 2938308"/>
              <a:gd name="connsiteX8" fmla="*/ 861646 w 921728"/>
              <a:gd name="connsiteY8" fmla="*/ 0 h 2938308"/>
              <a:gd name="connsiteX0" fmla="*/ 861646 w 905608"/>
              <a:gd name="connsiteY0" fmla="*/ 0 h 2930777"/>
              <a:gd name="connsiteX1" fmla="*/ 0 w 905608"/>
              <a:gd name="connsiteY1" fmla="*/ 308348 h 2930777"/>
              <a:gd name="connsiteX2" fmla="*/ 703385 w 905608"/>
              <a:gd name="connsiteY2" fmla="*/ 1363094 h 2930777"/>
              <a:gd name="connsiteX3" fmla="*/ 747347 w 905608"/>
              <a:gd name="connsiteY3" fmla="*/ 2921991 h 2930777"/>
              <a:gd name="connsiteX4" fmla="*/ 905608 w 905608"/>
              <a:gd name="connsiteY4" fmla="*/ 2921992 h 2930777"/>
              <a:gd name="connsiteX5" fmla="*/ 729762 w 905608"/>
              <a:gd name="connsiteY5" fmla="*/ 1325440 h 2930777"/>
              <a:gd name="connsiteX6" fmla="*/ 96717 w 905608"/>
              <a:gd name="connsiteY6" fmla="*/ 329680 h 2930777"/>
              <a:gd name="connsiteX7" fmla="*/ 844061 w 905608"/>
              <a:gd name="connsiteY7" fmla="*/ 77870 h 2930777"/>
              <a:gd name="connsiteX8" fmla="*/ 861646 w 905608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26477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646" h="2930777">
                <a:moveTo>
                  <a:pt x="861646" y="0"/>
                </a:moveTo>
                <a:cubicBezTo>
                  <a:pt x="183174" y="1706"/>
                  <a:pt x="11722" y="265848"/>
                  <a:pt x="0" y="308348"/>
                </a:cubicBezTo>
                <a:cubicBezTo>
                  <a:pt x="106973" y="525489"/>
                  <a:pt x="489440" y="1015628"/>
                  <a:pt x="659424" y="1295316"/>
                </a:cubicBezTo>
                <a:cubicBezTo>
                  <a:pt x="678474" y="1776109"/>
                  <a:pt x="738555" y="2930777"/>
                  <a:pt x="747347" y="2921991"/>
                </a:cubicBezTo>
                <a:cubicBezTo>
                  <a:pt x="833805" y="2905674"/>
                  <a:pt x="738554" y="2903164"/>
                  <a:pt x="800100" y="2921992"/>
                </a:cubicBezTo>
                <a:cubicBezTo>
                  <a:pt x="782515" y="2654645"/>
                  <a:pt x="722435" y="1556669"/>
                  <a:pt x="712177" y="1302848"/>
                </a:cubicBezTo>
                <a:cubicBezTo>
                  <a:pt x="411773" y="860756"/>
                  <a:pt x="145075" y="472339"/>
                  <a:pt x="96717" y="329680"/>
                </a:cubicBezTo>
                <a:cubicBezTo>
                  <a:pt x="133352" y="269759"/>
                  <a:pt x="304800" y="104896"/>
                  <a:pt x="844061" y="77870"/>
                </a:cubicBezTo>
                <a:cubicBezTo>
                  <a:pt x="800099" y="19254"/>
                  <a:pt x="836734" y="92524"/>
                  <a:pt x="861646" y="0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>
              <a:latin typeface="Times New Roman" pitchFamily="18" charset="0"/>
            </a:endParaRPr>
          </a:p>
        </p:txBody>
      </p:sp>
      <p:sp>
        <p:nvSpPr>
          <p:cNvPr id="571434" name="Rectangle 42"/>
          <p:cNvSpPr>
            <a:spLocks noChangeArrowheads="1"/>
          </p:cNvSpPr>
          <p:nvPr/>
        </p:nvSpPr>
        <p:spPr bwMode="auto">
          <a:xfrm>
            <a:off x="4311162" y="2373924"/>
            <a:ext cx="4044463" cy="219808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s-HN"/>
          </a:p>
        </p:txBody>
      </p:sp>
      <p:grpSp>
        <p:nvGrpSpPr>
          <p:cNvPr id="70" name="Group 69"/>
          <p:cNvGrpSpPr/>
          <p:nvPr/>
        </p:nvGrpSpPr>
        <p:grpSpPr>
          <a:xfrm>
            <a:off x="9796710" y="1041619"/>
            <a:ext cx="90973" cy="382627"/>
            <a:chOff x="8272709" y="1050410"/>
            <a:chExt cx="90973" cy="382627"/>
          </a:xfrm>
        </p:grpSpPr>
        <p:sp>
          <p:nvSpPr>
            <p:cNvPr id="571463" name="AutoShape 71"/>
            <p:cNvSpPr>
              <a:spLocks/>
            </p:cNvSpPr>
            <p:nvPr/>
          </p:nvSpPr>
          <p:spPr bwMode="auto">
            <a:xfrm>
              <a:off x="8274782" y="1052989"/>
              <a:ext cx="88900" cy="380048"/>
            </a:xfrm>
            <a:prstGeom prst="rightBracket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  <p:sp>
          <p:nvSpPr>
            <p:cNvPr id="571464" name="Rectangle 72"/>
            <p:cNvSpPr>
              <a:spLocks noChangeArrowheads="1"/>
            </p:cNvSpPr>
            <p:nvPr/>
          </p:nvSpPr>
          <p:spPr bwMode="auto">
            <a:xfrm>
              <a:off x="8272709" y="1050410"/>
              <a:ext cx="4445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1.48148E-6 C 0.02968 -0.07361 0.05954 -0.14722 0.08437 -0.16667 C 0.10954 -0.18611 0.13906 -0.15834 0.14999 -0.11736 C 0.16093 -0.07639 0.14878 0.05023 0.14999 0.0794 " pathEditMode="relative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C -0.00018 0.01806 0.00243 0.09329 -0.00139 0.11227 C -0.00521 0.13171 -0.01841 0.11296 -0.02292 0.1129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-0.047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22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7556E-17 C -0.08681 0.01343 -0.1724 0.02824 -0.20868 0.05648 C -0.24497 0.08472 -0.22552 0.14745 -0.21719 0.16875 C -0.20886 0.19005 -0.17083 0.18125 -0.15868 0.18449 " pathEditMode="relative" rAng="0" ptsTypes="aaas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4765 L -2.5E-6 -3.3310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8 0.18449 C -0.16945 0.18241 -0.21493 0.19352 -0.22309 0.17153 C -0.23125 0.14954 -0.24462 0.08125 -0.20764 0.05232 C -0.17066 0.02338 -0.08698 0.01019 -0.00087 -0.00139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3334 L 0 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99 0.07939 C 0.15885 -0.01042 0.16787 -0.10001 0.15121 -0.13496 C 0.13454 -0.16992 0.07534 -0.16575 0.04999 -0.13033 C 0.02465 -0.09492 0.00156 0.05856 -0.00122 0.07777 " pathEditMode="relative" ptsTypes="aa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452" grpId="0" animBg="1"/>
      <p:bldP spid="571452" grpId="1" animBg="1"/>
      <p:bldP spid="571452" grpId="2" animBg="1"/>
      <p:bldP spid="571455" grpId="0" animBg="1"/>
      <p:bldP spid="571455" grpId="1" animBg="1"/>
      <p:bldP spid="69" grpId="0" animBg="1"/>
      <p:bldP spid="571434" grpId="0" animBg="1"/>
      <p:bldP spid="57143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1112</Words>
  <Application>Microsoft Macintosh PowerPoint</Application>
  <PresentationFormat>Widescreen</PresentationFormat>
  <Paragraphs>304</Paragraphs>
  <Slides>61</Slides>
  <Notes>3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you drain and then refill a sedimentation tank?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164</cp:revision>
  <dcterms:created xsi:type="dcterms:W3CDTF">2019-02-05T18:26:05Z</dcterms:created>
  <dcterms:modified xsi:type="dcterms:W3CDTF">2019-02-19T00:00:41Z</dcterms:modified>
</cp:coreProperties>
</file>